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436" r:id="rId5"/>
    <p:sldId id="438" r:id="rId6"/>
    <p:sldId id="437" r:id="rId7"/>
    <p:sldId id="439" r:id="rId8"/>
    <p:sldId id="440" r:id="rId9"/>
    <p:sldId id="329" r:id="rId10"/>
    <p:sldId id="441" r:id="rId11"/>
    <p:sldId id="442" r:id="rId12"/>
    <p:sldId id="443" r:id="rId13"/>
    <p:sldId id="444" r:id="rId14"/>
    <p:sldId id="445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-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che8ampt20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4b6407f6-6998-403f-833d-d2d3fd0fa29a/assets/audio/12_u3__l1_teenagers_and_their_problems_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4b6407f6-6998-403f-833d-d2d3fd0fa29a/assets/audio/12_u3__l1_teenagers_and_their_problems_1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These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Days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An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Emotional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Rollercoaster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0" y="22961"/>
            <a:ext cx="5095878" cy="681907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326" y="1048215"/>
            <a:ext cx="10141466" cy="54720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14098" y="287838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Insert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zadanim riječima.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493F4ED-B3D9-41E1-AE54-7776CBEF4EE2}"/>
              </a:ext>
            </a:extLst>
          </p:cNvPr>
          <p:cNvSpPr txBox="1">
            <a:spLocks/>
          </p:cNvSpPr>
          <p:nvPr/>
        </p:nvSpPr>
        <p:spPr>
          <a:xfrm>
            <a:off x="2962507" y="2174362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expectations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ABD6068-0838-46E1-B65C-6C7AE1A0E919}"/>
              </a:ext>
            </a:extLst>
          </p:cNvPr>
          <p:cNvSpPr txBox="1">
            <a:spLocks/>
          </p:cNvSpPr>
          <p:nvPr/>
        </p:nvSpPr>
        <p:spPr>
          <a:xfrm>
            <a:off x="3050641" y="2575599"/>
            <a:ext cx="2669346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deppressed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36C8F98-39BD-4CF4-A339-73BC23FE4BEA}"/>
              </a:ext>
            </a:extLst>
          </p:cNvPr>
          <p:cNvSpPr txBox="1">
            <a:spLocks/>
          </p:cNvSpPr>
          <p:nvPr/>
        </p:nvSpPr>
        <p:spPr>
          <a:xfrm>
            <a:off x="7344987" y="2999268"/>
            <a:ext cx="2669346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underage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8EF68EF-B50F-4240-88E3-9C1A0E52CC5D}"/>
              </a:ext>
            </a:extLst>
          </p:cNvPr>
          <p:cNvSpPr txBox="1">
            <a:spLocks/>
          </p:cNvSpPr>
          <p:nvPr/>
        </p:nvSpPr>
        <p:spPr>
          <a:xfrm>
            <a:off x="4411798" y="3384877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tolerant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6FBA321-D59E-40B9-B1F6-E7EA2F996356}"/>
              </a:ext>
            </a:extLst>
          </p:cNvPr>
          <p:cNvSpPr txBox="1">
            <a:spLocks/>
          </p:cNvSpPr>
          <p:nvPr/>
        </p:nvSpPr>
        <p:spPr>
          <a:xfrm>
            <a:off x="2852335" y="4140380"/>
            <a:ext cx="247982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responsible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3965EE7-2F2E-469F-B514-6D40105D33B8}"/>
              </a:ext>
            </a:extLst>
          </p:cNvPr>
          <p:cNvSpPr txBox="1">
            <a:spLocks/>
          </p:cNvSpPr>
          <p:nvPr/>
        </p:nvSpPr>
        <p:spPr>
          <a:xfrm>
            <a:off x="4724129" y="4540477"/>
            <a:ext cx="262085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overemotioanal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264BE8-0BA8-4F56-B1B2-C7642C313C7D}"/>
              </a:ext>
            </a:extLst>
          </p:cNvPr>
          <p:cNvSpPr txBox="1">
            <a:spLocks/>
          </p:cNvSpPr>
          <p:nvPr/>
        </p:nvSpPr>
        <p:spPr>
          <a:xfrm>
            <a:off x="3408189" y="5283421"/>
            <a:ext cx="2687811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constantly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2826EB4-0D7A-4AB6-ACF5-C5B291439A31}"/>
              </a:ext>
            </a:extLst>
          </p:cNvPr>
          <p:cNvSpPr txBox="1">
            <a:spLocks/>
          </p:cNvSpPr>
          <p:nvPr/>
        </p:nvSpPr>
        <p:spPr>
          <a:xfrm>
            <a:off x="3018984" y="6043798"/>
            <a:ext cx="2687811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delighted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7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5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1"/>
            <a:ext cx="5113437" cy="68642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34747" y="14792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10" y="476814"/>
            <a:ext cx="8244742" cy="20042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813494" y="319198"/>
            <a:ext cx="2991442" cy="2855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your parents expect from you? Tick and explain how that makes you feel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Što tvoji roditelji od tebe očekuju? Stavi kvačice, a potom razmisli o tome kako se zbog toga osjećaš.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36C3C3A0-FE95-4B3B-92E4-0D28F7049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921" y="2955252"/>
            <a:ext cx="3171825" cy="36290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44BB489-C2E8-41D5-9612-C1485408649C}"/>
              </a:ext>
            </a:extLst>
          </p:cNvPr>
          <p:cNvSpPr txBox="1">
            <a:spLocks/>
          </p:cNvSpPr>
          <p:nvPr/>
        </p:nvSpPr>
        <p:spPr>
          <a:xfrm>
            <a:off x="5343378" y="3636795"/>
            <a:ext cx="6543821" cy="2902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REMEMBER KUTAK!</a:t>
            </a:r>
            <a:br>
              <a:rPr lang="hr-HR" sz="2000" i="1" dirty="0"/>
            </a:br>
            <a:r>
              <a:rPr lang="hr-HR" sz="2000" i="1" dirty="0"/>
              <a:t>Znaš li što su to sinonimi, a što su antonimi?</a:t>
            </a:r>
          </a:p>
          <a:p>
            <a:pPr marL="0" indent="0">
              <a:buNone/>
            </a:pPr>
            <a:r>
              <a:rPr lang="hr-HR" sz="2000" i="1" dirty="0"/>
              <a:t>Sinonimi ili istoznačnice su riječi koje imaju jednako ili slično značenje, dok su antonimi ili </a:t>
            </a:r>
            <a:r>
              <a:rPr lang="hr-HR" sz="2000" i="1" dirty="0" err="1"/>
              <a:t>nasuprotnice</a:t>
            </a:r>
            <a:r>
              <a:rPr lang="hr-HR" sz="2000" i="1" dirty="0"/>
              <a:t> riječi koje imaju suprotno značenje. </a:t>
            </a:r>
          </a:p>
          <a:p>
            <a:pPr marL="0" indent="0">
              <a:buNone/>
            </a:pPr>
            <a:r>
              <a:rPr lang="hr-HR" sz="2000" i="1" dirty="0"/>
              <a:t>Pokušaj uvježbati sinonime i antonime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https://learningapps.org/watch?v=pche8ampt20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48432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1"/>
            <a:ext cx="5113437" cy="686423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1" y="119339"/>
            <a:ext cx="7799272" cy="66494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210954" y="2951750"/>
            <a:ext cx="3593982" cy="3055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synonyms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Pronađi sinonime ponuđenih riječi u tekstu.</a:t>
            </a:r>
            <a:br>
              <a:rPr lang="hr-HR" sz="2000" i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6BDDB33-4ED5-4880-92C6-08F0BF74925E}"/>
              </a:ext>
            </a:extLst>
          </p:cNvPr>
          <p:cNvSpPr txBox="1">
            <a:spLocks/>
          </p:cNvSpPr>
          <p:nvPr/>
        </p:nvSpPr>
        <p:spPr>
          <a:xfrm>
            <a:off x="5917580" y="724703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adolescents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82822F5-B063-4BDF-BB5C-63E79F5FBA35}"/>
              </a:ext>
            </a:extLst>
          </p:cNvPr>
          <p:cNvSpPr txBox="1">
            <a:spLocks/>
          </p:cNvSpPr>
          <p:nvPr/>
        </p:nvSpPr>
        <p:spPr>
          <a:xfrm>
            <a:off x="2137317" y="1661406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depressed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EB09711-C66C-4E68-97F9-C1A2F416F04E}"/>
              </a:ext>
            </a:extLst>
          </p:cNvPr>
          <p:cNvSpPr txBox="1">
            <a:spLocks/>
          </p:cNvSpPr>
          <p:nvPr/>
        </p:nvSpPr>
        <p:spPr>
          <a:xfrm>
            <a:off x="1929669" y="724703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underage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5F2833B-7165-41EB-BC31-1A3272BE0BC2}"/>
              </a:ext>
            </a:extLst>
          </p:cNvPr>
          <p:cNvSpPr txBox="1">
            <a:spLocks/>
          </p:cNvSpPr>
          <p:nvPr/>
        </p:nvSpPr>
        <p:spPr>
          <a:xfrm>
            <a:off x="5415119" y="1358598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boy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C7A3418-7A7C-431B-8BA5-8B1410D50671}"/>
              </a:ext>
            </a:extLst>
          </p:cNvPr>
          <p:cNvSpPr txBox="1">
            <a:spLocks/>
          </p:cNvSpPr>
          <p:nvPr/>
        </p:nvSpPr>
        <p:spPr>
          <a:xfrm>
            <a:off x="6274419" y="1661405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seventh</a:t>
            </a:r>
            <a:br>
              <a:rPr lang="hr-HR" sz="2400" i="1" dirty="0">
                <a:solidFill>
                  <a:srgbClr val="FF0000"/>
                </a:solidFill>
              </a:rPr>
            </a:br>
            <a:r>
              <a:rPr lang="hr-HR" sz="2400" i="1" dirty="0" err="1">
                <a:solidFill>
                  <a:srgbClr val="FF0000"/>
                </a:solidFill>
              </a:rPr>
              <a:t>heaven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0AB3671-83E9-4A58-87BF-AC162A392AC4}"/>
              </a:ext>
            </a:extLst>
          </p:cNvPr>
          <p:cNvSpPr txBox="1">
            <a:spLocks/>
          </p:cNvSpPr>
          <p:nvPr/>
        </p:nvSpPr>
        <p:spPr>
          <a:xfrm>
            <a:off x="1535931" y="1050209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delighted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F7797B2-BDE2-43D4-B0DC-6B876087B366}"/>
              </a:ext>
            </a:extLst>
          </p:cNvPr>
          <p:cNvSpPr txBox="1">
            <a:spLocks/>
          </p:cNvSpPr>
          <p:nvPr/>
        </p:nvSpPr>
        <p:spPr>
          <a:xfrm>
            <a:off x="1837613" y="1355808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sentimental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0207C93-A2CC-48EC-8B84-3DD34453DF77}"/>
              </a:ext>
            </a:extLst>
          </p:cNvPr>
          <p:cNvSpPr txBox="1">
            <a:spLocks/>
          </p:cNvSpPr>
          <p:nvPr/>
        </p:nvSpPr>
        <p:spPr>
          <a:xfrm>
            <a:off x="5712006" y="1041651"/>
            <a:ext cx="2589994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happy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2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 build="p"/>
      <p:bldP spid="10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1"/>
            <a:ext cx="5113437" cy="686423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0" y="195001"/>
            <a:ext cx="9175955" cy="49680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87634" y="1431809"/>
            <a:ext cx="2398525" cy="3055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antonym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Zaokruži jedan od ponuđenih antonima.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9A74769A-78BB-49E5-B343-9024787AB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94" y="826264"/>
            <a:ext cx="104645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EE39759F-7A49-4018-9CC9-0EB78D634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947" y="1122318"/>
            <a:ext cx="1962693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A558A1BC-1F64-409E-BAF8-DF70F757D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460" y="1472225"/>
            <a:ext cx="1290584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2FF84443-5E11-419E-87F9-883951B1F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038" y="2090008"/>
            <a:ext cx="1627828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D8ACDE96-B90D-4891-999D-B0B05DAF5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603" y="2423197"/>
            <a:ext cx="1306141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280715C5-9F2E-460F-8941-6A471BB22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25" y="3061809"/>
            <a:ext cx="1290584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66C7B609-B6F5-472E-A95A-CBCFE850F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699" y="3379713"/>
            <a:ext cx="1498505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FD06BE5C-0E39-4F4B-A278-1152E2AAE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431" y="4015553"/>
            <a:ext cx="952058" cy="5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34E94CF-8B1B-468B-BF7E-55609D297348}"/>
              </a:ext>
            </a:extLst>
          </p:cNvPr>
          <p:cNvSpPr txBox="1">
            <a:spLocks/>
          </p:cNvSpPr>
          <p:nvPr/>
        </p:nvSpPr>
        <p:spPr>
          <a:xfrm>
            <a:off x="5113437" y="5681411"/>
            <a:ext cx="7078563" cy="2546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five</a:t>
            </a:r>
            <a:r>
              <a:rPr lang="hr-HR" sz="2000" b="1" dirty="0"/>
              <a:t> most </a:t>
            </a:r>
            <a:r>
              <a:rPr lang="hr-HR" sz="2000" b="1" dirty="0" err="1"/>
              <a:t>common</a:t>
            </a:r>
            <a:r>
              <a:rPr lang="hr-HR" sz="2000" b="1" dirty="0"/>
              <a:t> </a:t>
            </a:r>
            <a:r>
              <a:rPr lang="hr-HR" sz="2000" b="1" dirty="0" err="1"/>
              <a:t>problems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teenagers</a:t>
            </a:r>
            <a:r>
              <a:rPr lang="hr-HR" sz="2000" b="1" dirty="0"/>
              <a:t> </a:t>
            </a:r>
            <a:r>
              <a:rPr lang="hr-HR" sz="2000" b="1" dirty="0" err="1"/>
              <a:t>around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Kojih 5 problema su najčešći kod tinejdžera koji te okružuju?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06932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0" y="22961"/>
            <a:ext cx="5095878" cy="681907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89" y="1659820"/>
            <a:ext cx="10314081" cy="41520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2278" y="389854"/>
            <a:ext cx="6931501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these text messages in your notebook, using phrases from the box instead of abbreviations.</a:t>
            </a:r>
            <a:r>
              <a:rPr lang="hr-HR" sz="2000" b="1" dirty="0"/>
              <a:t> </a:t>
            </a:r>
            <a:r>
              <a:rPr lang="hr-HR" sz="2000" i="1" dirty="0"/>
              <a:t>Kod pisanja poruka se često služimo skraćenicama. Prepiši ove poruke u svoju bilježnicu tako da skraćenice zamijeniš punim izrazom!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6D14F7C-7BD8-42BB-940F-F74D48128FCD}"/>
              </a:ext>
            </a:extLst>
          </p:cNvPr>
          <p:cNvSpPr txBox="1">
            <a:spLocks/>
          </p:cNvSpPr>
          <p:nvPr/>
        </p:nvSpPr>
        <p:spPr>
          <a:xfrm>
            <a:off x="494729" y="2648087"/>
            <a:ext cx="323998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Hey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  <a:r>
              <a:rPr lang="hr-HR" sz="2400" i="1" dirty="0" err="1">
                <a:solidFill>
                  <a:srgbClr val="FF0000"/>
                </a:solidFill>
              </a:rPr>
              <a:t>girl</a:t>
            </a:r>
            <a:r>
              <a:rPr lang="hr-HR" sz="2400" i="1" dirty="0">
                <a:solidFill>
                  <a:srgbClr val="FF0000"/>
                </a:solidFill>
              </a:rPr>
              <a:t>, are </a:t>
            </a:r>
            <a:r>
              <a:rPr lang="hr-HR" sz="2400" i="1" dirty="0" err="1">
                <a:solidFill>
                  <a:srgbClr val="FF0000"/>
                </a:solidFill>
              </a:rPr>
              <a:t>you</a:t>
            </a:r>
            <a:r>
              <a:rPr lang="hr-HR" sz="2400" i="1" dirty="0">
                <a:solidFill>
                  <a:srgbClr val="FF0000"/>
                </a:solidFill>
              </a:rPr>
              <a:t> OK?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0B64D8B-96A9-4DB3-AFC1-C235B1E5BECD}"/>
              </a:ext>
            </a:extLst>
          </p:cNvPr>
          <p:cNvSpPr txBox="1">
            <a:spLocks/>
          </p:cNvSpPr>
          <p:nvPr/>
        </p:nvSpPr>
        <p:spPr>
          <a:xfrm>
            <a:off x="5113437" y="6083901"/>
            <a:ext cx="7078563" cy="2546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Znaš li još neke skraćenice? Zapiši ih u svoju bilježnicu sa njihovim objašnjenjem!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3287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6" grpId="0" build="p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490" y="728999"/>
            <a:ext cx="4039024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drugu temu, danas krećemo na UNIT 3, tj. treću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3</a:t>
            </a:r>
            <a:r>
              <a:rPr lang="hr-HR" sz="2000" i="1" dirty="0"/>
              <a:t> na 38. i 39.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Days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040" y="728999"/>
            <a:ext cx="400809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237784"/>
            <a:ext cx="6620822" cy="4382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još jednom ćeš ponoviti Past </a:t>
            </a:r>
            <a:r>
              <a:rPr lang="hr-HR" sz="2000" i="1" dirty="0" err="1"/>
              <a:t>Simple</a:t>
            </a:r>
            <a:r>
              <a:rPr lang="hr-HR" sz="2000" i="1" dirty="0"/>
              <a:t>. Naučit ćeš stupnjevati pridjeve, te ćeš naučiti izraze potrebne za davanje savjeta! Upoznat ćeš i sinonime i antonime! 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za osjećaja, odnosa i problema, ali i riječi vezane uz društvene mreže.</a:t>
            </a:r>
          </a:p>
          <a:p>
            <a:pPr marL="0" lvl="0" indent="0" algn="ctr">
              <a:buNone/>
            </a:pPr>
            <a:r>
              <a:rPr lang="hr-HR" sz="2000" i="1" dirty="0"/>
              <a:t>Govorit ćeš i čitati o problemima tinejdžera, te o različitim aplikacijama i uređajima.</a:t>
            </a:r>
          </a:p>
          <a:p>
            <a:pPr marL="0" lvl="0" indent="0" algn="ctr">
              <a:buNone/>
            </a:pPr>
            <a:r>
              <a:rPr lang="hr-HR" sz="2000" i="1" dirty="0"/>
              <a:t>Radit ćeš i na svom osobnom razvoju, te govoriti o opasnostima dijeljenja previše podataka s drugom osobom, a bavit ćeš se i informatikom!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040" y="728999"/>
            <a:ext cx="4008096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01" y="-4334"/>
            <a:ext cx="5093499" cy="686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221FC19-7453-417E-B0EF-5538282095E6}"/>
              </a:ext>
            </a:extLst>
          </p:cNvPr>
          <p:cNvSpPr txBox="1">
            <a:spLocks/>
          </p:cNvSpPr>
          <p:nvPr/>
        </p:nvSpPr>
        <p:spPr>
          <a:xfrm>
            <a:off x="187617" y="2244369"/>
            <a:ext cx="6636197" cy="3643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is a teenager? </a:t>
            </a:r>
            <a:br>
              <a:rPr lang="hr-HR" sz="2000" b="1" dirty="0"/>
            </a:br>
            <a:r>
              <a:rPr lang="hr-HR" sz="2000" i="1" dirty="0"/>
              <a:t>Tko je tinejdžer?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it mean to be a</a:t>
            </a:r>
            <a:r>
              <a:rPr lang="hr-HR" sz="2000" b="1" dirty="0"/>
              <a:t> </a:t>
            </a:r>
            <a:r>
              <a:rPr lang="en-US" sz="2000" b="1" dirty="0"/>
              <a:t>teenager? </a:t>
            </a:r>
            <a:br>
              <a:rPr lang="hr-HR" sz="2000" b="1" dirty="0"/>
            </a:br>
            <a:r>
              <a:rPr lang="hr-HR" sz="2000" i="1" dirty="0"/>
              <a:t>Što znači biti tinejdžer?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What’s it like to be one?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je biti tinejdžer?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8" y="24053"/>
            <a:ext cx="5079284" cy="68339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7" y="480603"/>
            <a:ext cx="10005869" cy="62709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346415" y="802887"/>
            <a:ext cx="1657968" cy="5869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a typical teenager? Tick the sentences that refer to you and see the results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Jesi li ti tipičan tinejdžer? Stavi kvačicu pored za sebe točnih rečenica, a potom prebroji kvačice i pogledaj svoj rezultat.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8A3143C-029E-40B5-BE16-112F882053E5}"/>
              </a:ext>
            </a:extLst>
          </p:cNvPr>
          <p:cNvSpPr txBox="1">
            <a:spLocks/>
          </p:cNvSpPr>
          <p:nvPr/>
        </p:nvSpPr>
        <p:spPr>
          <a:xfrm>
            <a:off x="363250" y="429154"/>
            <a:ext cx="4697084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en-US" sz="2400" b="1" dirty="0"/>
              <a:t>a messy room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clothing item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</a:t>
            </a:r>
            <a:r>
              <a:rPr lang="en-US" sz="2400" b="1" dirty="0" err="1"/>
              <a:t>dults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</a:t>
            </a:r>
            <a:r>
              <a:rPr lang="en-US" sz="2400" b="1" dirty="0"/>
              <a:t>o</a:t>
            </a:r>
            <a:r>
              <a:rPr lang="hr-HR" sz="2400" b="1" dirty="0"/>
              <a:t> </a:t>
            </a:r>
            <a:r>
              <a:rPr lang="en-US" sz="2400" b="1" dirty="0"/>
              <a:t>cope with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be stressed out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changing moods</a:t>
            </a:r>
          </a:p>
          <a:p>
            <a:pPr marL="0" indent="0">
              <a:buNone/>
            </a:pPr>
            <a:r>
              <a:rPr lang="en-US" sz="2400" b="1" dirty="0"/>
              <a:t>to be social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h</a:t>
            </a:r>
            <a:r>
              <a:rPr lang="en-US" sz="2400" b="1" dirty="0" err="1"/>
              <a:t>ormones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o</a:t>
            </a:r>
            <a:r>
              <a:rPr lang="en-US" sz="2400" b="1" dirty="0" err="1"/>
              <a:t>veremotional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overexcited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E396268-D271-4295-816F-4B37E71E97F9}"/>
              </a:ext>
            </a:extLst>
          </p:cNvPr>
          <p:cNvSpPr txBox="1">
            <a:spLocks/>
          </p:cNvSpPr>
          <p:nvPr/>
        </p:nvSpPr>
        <p:spPr>
          <a:xfrm>
            <a:off x="2985570" y="1096682"/>
            <a:ext cx="3110429" cy="5925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neuredna soba</a:t>
            </a:r>
          </a:p>
          <a:p>
            <a:pPr marL="0" indent="0">
              <a:buNone/>
            </a:pPr>
            <a:r>
              <a:rPr lang="hr-HR" sz="2400" i="1" dirty="0"/>
              <a:t>odjevni predmet</a:t>
            </a:r>
          </a:p>
          <a:p>
            <a:pPr marL="0" indent="0">
              <a:buNone/>
            </a:pPr>
            <a:r>
              <a:rPr lang="hr-HR" sz="2400" i="1" dirty="0"/>
              <a:t>odrasli</a:t>
            </a:r>
          </a:p>
          <a:p>
            <a:pPr marL="0" indent="0">
              <a:buNone/>
            </a:pPr>
            <a:r>
              <a:rPr lang="hr-HR" sz="2400" i="1" dirty="0"/>
              <a:t>nositi se sa</a:t>
            </a:r>
          </a:p>
          <a:p>
            <a:pPr marL="0" indent="0">
              <a:buNone/>
            </a:pPr>
            <a:r>
              <a:rPr lang="hr-HR" sz="2400" i="1" dirty="0"/>
              <a:t>biti pod stresom</a:t>
            </a:r>
          </a:p>
          <a:p>
            <a:pPr marL="0" indent="0">
              <a:buNone/>
            </a:pPr>
            <a:r>
              <a:rPr lang="hr-HR" sz="2400" i="1" dirty="0"/>
              <a:t>mijenjati raspoloženja</a:t>
            </a:r>
          </a:p>
          <a:p>
            <a:pPr marL="0" indent="0">
              <a:buNone/>
            </a:pPr>
            <a:r>
              <a:rPr lang="hr-HR" sz="2400" i="1" dirty="0"/>
              <a:t>biti društven</a:t>
            </a:r>
          </a:p>
          <a:p>
            <a:pPr marL="0" indent="0">
              <a:buNone/>
            </a:pPr>
            <a:r>
              <a:rPr lang="hr-HR" sz="2400" i="1" dirty="0"/>
              <a:t>hormoni</a:t>
            </a:r>
          </a:p>
          <a:p>
            <a:pPr marL="0" indent="0">
              <a:buNone/>
            </a:pPr>
            <a:r>
              <a:rPr lang="hr-HR" sz="2400" i="1" dirty="0"/>
              <a:t>previše emotivan</a:t>
            </a:r>
          </a:p>
          <a:p>
            <a:pPr marL="0" indent="0">
              <a:buNone/>
            </a:pPr>
            <a:r>
              <a:rPr lang="hr-HR" sz="2400" i="1" dirty="0"/>
              <a:t>previše uzbuđen		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011009A-5CAA-4E70-B94A-D6F67B7ED73D}"/>
              </a:ext>
            </a:extLst>
          </p:cNvPr>
          <p:cNvSpPr txBox="1">
            <a:spLocks/>
          </p:cNvSpPr>
          <p:nvPr/>
        </p:nvSpPr>
        <p:spPr>
          <a:xfrm>
            <a:off x="6081658" y="1096682"/>
            <a:ext cx="2508174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to be depressed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 err="1"/>
              <a:t>behaviour</a:t>
            </a:r>
            <a:endParaRPr lang="en-US" sz="2400" b="1" dirty="0"/>
          </a:p>
          <a:p>
            <a:pPr marL="0" indent="0">
              <a:buNone/>
            </a:pPr>
            <a:r>
              <a:rPr lang="hr-HR" sz="2400" b="1" dirty="0"/>
              <a:t>u</a:t>
            </a:r>
            <a:r>
              <a:rPr lang="en-US" sz="2400" b="1" dirty="0" err="1"/>
              <a:t>nderage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minor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</a:t>
            </a:r>
            <a:r>
              <a:rPr lang="en-US" sz="2400" b="1" dirty="0" err="1"/>
              <a:t>hrilled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on cloud nine</a:t>
            </a:r>
          </a:p>
          <a:p>
            <a:pPr marL="0" indent="0">
              <a:buNone/>
            </a:pPr>
            <a:r>
              <a:rPr lang="hr-HR" sz="2400" b="1" dirty="0"/>
              <a:t>h</a:t>
            </a:r>
            <a:r>
              <a:rPr lang="en-US" sz="2400" b="1" dirty="0" err="1"/>
              <a:t>eartbroken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fellow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roll one’s eyes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keep</a:t>
            </a:r>
            <a:r>
              <a:rPr lang="hr-HR" sz="2400" b="1" dirty="0"/>
              <a:t> </a:t>
            </a:r>
            <a:r>
              <a:rPr lang="en-US" sz="2400" b="1" dirty="0"/>
              <a:t>it cool</a:t>
            </a:r>
            <a:endParaRPr lang="hr-HR" sz="24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04A25CC-0F18-4911-AF18-F01827347852}"/>
              </a:ext>
            </a:extLst>
          </p:cNvPr>
          <p:cNvSpPr txBox="1">
            <a:spLocks/>
          </p:cNvSpPr>
          <p:nvPr/>
        </p:nvSpPr>
        <p:spPr>
          <a:xfrm>
            <a:off x="8553110" y="1096681"/>
            <a:ext cx="3734372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biti depresivan</a:t>
            </a:r>
          </a:p>
          <a:p>
            <a:pPr marL="0" indent="0">
              <a:buNone/>
            </a:pPr>
            <a:r>
              <a:rPr lang="hr-HR" sz="2400" i="1" dirty="0"/>
              <a:t>ponašanje</a:t>
            </a:r>
          </a:p>
          <a:p>
            <a:pPr marL="0" indent="0">
              <a:buNone/>
            </a:pPr>
            <a:r>
              <a:rPr lang="hr-HR" sz="2400" i="1" dirty="0"/>
              <a:t>maloljetan</a:t>
            </a:r>
          </a:p>
          <a:p>
            <a:pPr marL="0" indent="0">
              <a:buNone/>
            </a:pPr>
            <a:r>
              <a:rPr lang="hr-HR" sz="2400" i="1" dirty="0"/>
              <a:t>maloljetnik</a:t>
            </a:r>
          </a:p>
          <a:p>
            <a:pPr marL="0" indent="0">
              <a:buNone/>
            </a:pPr>
            <a:r>
              <a:rPr lang="hr-HR" sz="2400" i="1" dirty="0"/>
              <a:t>oduševljen</a:t>
            </a:r>
          </a:p>
          <a:p>
            <a:pPr marL="0" indent="0">
              <a:buNone/>
            </a:pPr>
            <a:r>
              <a:rPr lang="hr-HR" sz="2400" i="1" dirty="0"/>
              <a:t>u oblacima</a:t>
            </a:r>
          </a:p>
          <a:p>
            <a:pPr marL="0" indent="0">
              <a:buNone/>
            </a:pPr>
            <a:r>
              <a:rPr lang="hr-HR" sz="2400" i="1" dirty="0"/>
              <a:t>slomljenog srca</a:t>
            </a:r>
          </a:p>
          <a:p>
            <a:pPr marL="0" indent="0">
              <a:buNone/>
            </a:pPr>
            <a:r>
              <a:rPr lang="hr-HR" sz="2400" i="1" dirty="0"/>
              <a:t>prijatelj</a:t>
            </a:r>
            <a:endParaRPr lang="en-US" sz="2400" i="1" dirty="0"/>
          </a:p>
          <a:p>
            <a:pPr marL="0" indent="0">
              <a:buNone/>
            </a:pPr>
            <a:r>
              <a:rPr lang="hr-HR" sz="2400" i="1" dirty="0"/>
              <a:t>kolutati očima</a:t>
            </a:r>
          </a:p>
          <a:p>
            <a:pPr marL="0" indent="0">
              <a:buNone/>
            </a:pPr>
            <a:r>
              <a:rPr lang="hr-HR" sz="2400" i="1" dirty="0"/>
              <a:t>zadržati pribranost</a:t>
            </a:r>
          </a:p>
        </p:txBody>
      </p:sp>
    </p:spTree>
    <p:extLst>
      <p:ext uri="{BB962C8B-B14F-4D97-AF65-F5344CB8AC3E}">
        <p14:creationId xmlns:p14="http://schemas.microsoft.com/office/powerpoint/2010/main" val="241415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3" y="19422"/>
            <a:ext cx="5078214" cy="68339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34747" y="14792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195" y="3310433"/>
            <a:ext cx="10854467" cy="2093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437" y="899474"/>
            <a:ext cx="6636197" cy="2855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three teenagers talking about their problems.</a:t>
            </a:r>
            <a:r>
              <a:rPr lang="hr-HR" sz="2000" b="1" dirty="0"/>
              <a:t> </a:t>
            </a:r>
            <a:r>
              <a:rPr lang="en-US" sz="2000" b="1" dirty="0"/>
              <a:t>Match the parts of the sentences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zvučni zapis na sljedećoj poveznici i poveži početak rečenice sa njezinim završetkom.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https://www.e-sfera.hr/dodatni-digitalni-sadrzaji/4b6407f6-6998-403f-833d-d2d3fd0fa29a/assets/audio/12_u3__l1_teenagers_and_their_problems_1.mp3</a:t>
            </a:r>
            <a:endParaRPr lang="hr-HR" sz="2000" i="1" dirty="0"/>
          </a:p>
        </p:txBody>
      </p:sp>
      <p:pic>
        <p:nvPicPr>
          <p:cNvPr id="3" name="07_13_An_emotioanl_rollercoaster">
            <a:hlinkClick r:id="" action="ppaction://media"/>
            <a:extLst>
              <a:ext uri="{FF2B5EF4-FFF2-40B4-BE49-F238E27FC236}">
                <a16:creationId xmlns:a16="http://schemas.microsoft.com/office/drawing/2014/main" id="{BCB36ED1-8753-49DA-A361-C835EA40C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48062" y="1594621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4B0D9E4-3F5A-4FB4-9B44-5C0172D20C5D}"/>
              </a:ext>
            </a:extLst>
          </p:cNvPr>
          <p:cNvSpPr txBox="1">
            <a:spLocks/>
          </p:cNvSpPr>
          <p:nvPr/>
        </p:nvSpPr>
        <p:spPr>
          <a:xfrm>
            <a:off x="5632201" y="488860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3A6FB7A-16B4-4426-9BA7-3D7DB80DB738}"/>
              </a:ext>
            </a:extLst>
          </p:cNvPr>
          <p:cNvSpPr txBox="1">
            <a:spLocks/>
          </p:cNvSpPr>
          <p:nvPr/>
        </p:nvSpPr>
        <p:spPr>
          <a:xfrm>
            <a:off x="5632201" y="4269163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15B7BFF-A518-4087-9FE5-64EAC35055C0}"/>
              </a:ext>
            </a:extLst>
          </p:cNvPr>
          <p:cNvSpPr txBox="1">
            <a:spLocks/>
          </p:cNvSpPr>
          <p:nvPr/>
        </p:nvSpPr>
        <p:spPr>
          <a:xfrm>
            <a:off x="5632201" y="4578882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0182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81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9" grpId="0" build="p"/>
      <p:bldP spid="10" grpId="0" build="p"/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3" y="19422"/>
            <a:ext cx="5078214" cy="683394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1" y="2192357"/>
            <a:ext cx="11917795" cy="45962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437" y="26573"/>
            <a:ext cx="7043340" cy="2855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with the words from the box.</a:t>
            </a:r>
            <a:r>
              <a:rPr lang="hr-HR" sz="2000" b="1" dirty="0"/>
              <a:t> </a:t>
            </a:r>
            <a:r>
              <a:rPr lang="en-US" sz="2000" b="1" dirty="0"/>
              <a:t>Then listen again and check.</a:t>
            </a:r>
            <a:br>
              <a:rPr lang="hr-HR" sz="2000" b="1" dirty="0"/>
            </a:br>
            <a:r>
              <a:rPr lang="hr-HR" sz="2000" i="1" dirty="0"/>
              <a:t>Nadopuni tekst riječima, a potom još jednom poslušaj zvučni zapis i provjeri točnost.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https://www.e-sfera.hr/dodatni-digitalni-sadrzaji/4b6407f6-6998-403f-833d-d2d3fd0fa29a/assets/audio/12_u3__l1_teenagers_and_their_problems_1.mp3</a:t>
            </a:r>
            <a:endParaRPr lang="hr-HR" sz="2000" i="1" dirty="0"/>
          </a:p>
        </p:txBody>
      </p:sp>
      <p:pic>
        <p:nvPicPr>
          <p:cNvPr id="3" name="07_13_An_emotioanl_rollercoaster">
            <a:hlinkClick r:id="" action="ppaction://media"/>
            <a:extLst>
              <a:ext uri="{FF2B5EF4-FFF2-40B4-BE49-F238E27FC236}">
                <a16:creationId xmlns:a16="http://schemas.microsoft.com/office/drawing/2014/main" id="{BCB36ED1-8753-49DA-A361-C835EA40C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40396" y="1274382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6595B1B-5A5B-41CC-832F-BD22FE6F8669}"/>
              </a:ext>
            </a:extLst>
          </p:cNvPr>
          <p:cNvSpPr txBox="1">
            <a:spLocks/>
          </p:cNvSpPr>
          <p:nvPr/>
        </p:nvSpPr>
        <p:spPr>
          <a:xfrm>
            <a:off x="1489858" y="4029284"/>
            <a:ext cx="18923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expectations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6120945-15D2-41CC-B020-8CD91A3C412D}"/>
              </a:ext>
            </a:extLst>
          </p:cNvPr>
          <p:cNvSpPr txBox="1">
            <a:spLocks/>
          </p:cNvSpPr>
          <p:nvPr/>
        </p:nvSpPr>
        <p:spPr>
          <a:xfrm>
            <a:off x="4016652" y="402928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social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5905538-F32B-4C71-9CC5-B72DB28F6D57}"/>
              </a:ext>
            </a:extLst>
          </p:cNvPr>
          <p:cNvSpPr txBox="1">
            <a:spLocks/>
          </p:cNvSpPr>
          <p:nvPr/>
        </p:nvSpPr>
        <p:spPr>
          <a:xfrm>
            <a:off x="5559994" y="432035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rolls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AC6BCE7-9D83-47A1-9084-52CC42CE2ADB}"/>
              </a:ext>
            </a:extLst>
          </p:cNvPr>
          <p:cNvSpPr txBox="1">
            <a:spLocks/>
          </p:cNvSpPr>
          <p:nvPr/>
        </p:nvSpPr>
        <p:spPr>
          <a:xfrm>
            <a:off x="3890351" y="6381250"/>
            <a:ext cx="17833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overexcited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1CCC26C-E670-467D-8F7A-7234207B5E6C}"/>
              </a:ext>
            </a:extLst>
          </p:cNvPr>
          <p:cNvSpPr txBox="1">
            <a:spLocks/>
          </p:cNvSpPr>
          <p:nvPr/>
        </p:nvSpPr>
        <p:spPr>
          <a:xfrm>
            <a:off x="7683745" y="402928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hormones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3E341F6-6BFD-4766-AB60-62576ECE2545}"/>
              </a:ext>
            </a:extLst>
          </p:cNvPr>
          <p:cNvSpPr txBox="1">
            <a:spLocks/>
          </p:cNvSpPr>
          <p:nvPr/>
        </p:nvSpPr>
        <p:spPr>
          <a:xfrm>
            <a:off x="8882177" y="462822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affects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2B3D82-39B8-4E3B-808D-D437AABEEB29}"/>
              </a:ext>
            </a:extLst>
          </p:cNvPr>
          <p:cNvSpPr txBox="1">
            <a:spLocks/>
          </p:cNvSpPr>
          <p:nvPr/>
        </p:nvSpPr>
        <p:spPr>
          <a:xfrm>
            <a:off x="7672728" y="548997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offended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9C385DB1-EABF-48A7-A4A9-41494B647C8A}"/>
              </a:ext>
            </a:extLst>
          </p:cNvPr>
          <p:cNvSpPr txBox="1">
            <a:spLocks/>
          </p:cNvSpPr>
          <p:nvPr/>
        </p:nvSpPr>
        <p:spPr>
          <a:xfrm>
            <a:off x="7683744" y="6373745"/>
            <a:ext cx="21433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overemotional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12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981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3" y="19422"/>
            <a:ext cx="5078214" cy="683394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437" y="26573"/>
            <a:ext cx="7043340" cy="6833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is Barbara stressed</a:t>
            </a:r>
            <a:r>
              <a:rPr lang="hr-HR" sz="2000" b="1" dirty="0"/>
              <a:t> </a:t>
            </a:r>
            <a:r>
              <a:rPr lang="en-US" sz="2000" b="1" dirty="0"/>
              <a:t>out? </a:t>
            </a:r>
            <a:br>
              <a:rPr lang="hr-HR" sz="2000" b="1" dirty="0"/>
            </a:br>
            <a:r>
              <a:rPr lang="hr-HR" sz="2000" i="1" dirty="0"/>
              <a:t>Zašto je Barbara pod stresom?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does she feel? Why? </a:t>
            </a:r>
            <a:br>
              <a:rPr lang="hr-HR" sz="2000" b="1" dirty="0"/>
            </a:br>
            <a:r>
              <a:rPr lang="hr-HR" sz="2000" i="1" dirty="0"/>
              <a:t>Kako se osjeća i zašto?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about</a:t>
            </a:r>
            <a:r>
              <a:rPr lang="hr-HR" sz="2000" b="1" dirty="0"/>
              <a:t> </a:t>
            </a:r>
            <a:r>
              <a:rPr lang="en-US" sz="2000" b="1" dirty="0"/>
              <a:t>Mark? </a:t>
            </a:r>
            <a:br>
              <a:rPr lang="hr-HR" sz="2000" b="1" dirty="0"/>
            </a:br>
            <a:r>
              <a:rPr lang="hr-HR" sz="2000" i="1" dirty="0"/>
              <a:t>Kako se </a:t>
            </a:r>
            <a:r>
              <a:rPr lang="hr-HR" sz="2000" i="1" dirty="0" err="1"/>
              <a:t>Mark</a:t>
            </a:r>
            <a:r>
              <a:rPr lang="hr-HR" sz="2000" i="1" dirty="0"/>
              <a:t> osjeća?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his problem? </a:t>
            </a:r>
            <a:br>
              <a:rPr lang="hr-HR" sz="2000" b="1" dirty="0"/>
            </a:br>
            <a:r>
              <a:rPr lang="hr-HR" sz="2000" i="1" dirty="0"/>
              <a:t>Koji je njegov problem?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does he roll</a:t>
            </a:r>
            <a:r>
              <a:rPr lang="hr-HR" sz="2000" b="1" dirty="0"/>
              <a:t> </a:t>
            </a:r>
            <a:r>
              <a:rPr lang="en-US" sz="2000" b="1" dirty="0"/>
              <a:t>his eyes? </a:t>
            </a:r>
            <a:br>
              <a:rPr lang="hr-HR" sz="2000" b="1" dirty="0"/>
            </a:br>
            <a:r>
              <a:rPr lang="hr-HR" sz="2000" i="1" dirty="0"/>
              <a:t>Zašto koluta očima?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happens with Elena’s feelings?</a:t>
            </a:r>
            <a:br>
              <a:rPr lang="hr-HR" sz="2000" b="1" dirty="0"/>
            </a:br>
            <a:r>
              <a:rPr lang="hr-HR" sz="2000" i="1" dirty="0"/>
              <a:t>Što se događa sa Eleninim osjećajima?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is she trying to keep it cool?</a:t>
            </a:r>
            <a:br>
              <a:rPr lang="hr-HR" sz="2000" b="1" dirty="0"/>
            </a:br>
            <a:r>
              <a:rPr lang="hr-HR" sz="2000" i="1" dirty="0"/>
              <a:t>Zašto pokušava ostati sabrana?</a:t>
            </a:r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about</a:t>
            </a:r>
            <a:r>
              <a:rPr lang="hr-HR" sz="2000" b="1" dirty="0"/>
              <a:t> </a:t>
            </a:r>
            <a:r>
              <a:rPr lang="en-US" sz="2000" b="1" dirty="0"/>
              <a:t>you? How do you feel? </a:t>
            </a:r>
            <a:br>
              <a:rPr lang="hr-HR" sz="2000" i="1" dirty="0"/>
            </a:br>
            <a:r>
              <a:rPr lang="hr-HR" sz="2000" i="1" dirty="0"/>
              <a:t>A ti? Kako se ti osjećaš?</a:t>
            </a:r>
          </a:p>
          <a:p>
            <a:pPr marL="0" indent="0">
              <a:buNone/>
            </a:pPr>
            <a:r>
              <a:rPr lang="en-US" sz="2000" b="1" dirty="0"/>
              <a:t>Do your parents</a:t>
            </a:r>
            <a:r>
              <a:rPr lang="hr-HR" sz="2000" b="1" dirty="0"/>
              <a:t> </a:t>
            </a:r>
            <a:r>
              <a:rPr lang="en-US" sz="2000" b="1" dirty="0"/>
              <a:t>understand you or make you crazy?</a:t>
            </a:r>
            <a:br>
              <a:rPr lang="hr-HR" sz="2000" i="1" dirty="0"/>
            </a:br>
            <a:r>
              <a:rPr lang="hr-HR" sz="2000" i="1" dirty="0"/>
              <a:t>Razumiju li te tvoji roditelji ili te izluđuju?</a:t>
            </a: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0" y="22961"/>
            <a:ext cx="5095878" cy="681907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96" y="2046045"/>
            <a:ext cx="11141379" cy="34480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2279" y="1239983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sentences which have the same meaning.</a:t>
            </a:r>
            <a:br>
              <a:rPr lang="hr-HR" sz="2000" b="1" dirty="0"/>
            </a:br>
            <a:r>
              <a:rPr lang="hr-HR" sz="2000" i="1" dirty="0"/>
              <a:t>Poveži rečenice koje imaju isto značenje.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493F4ED-B3D9-41E1-AE54-7776CBEF4EE2}"/>
              </a:ext>
            </a:extLst>
          </p:cNvPr>
          <p:cNvSpPr txBox="1">
            <a:spLocks/>
          </p:cNvSpPr>
          <p:nvPr/>
        </p:nvSpPr>
        <p:spPr>
          <a:xfrm>
            <a:off x="5716724" y="3154863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ABD6068-0838-46E1-B65C-6C7AE1A0E919}"/>
              </a:ext>
            </a:extLst>
          </p:cNvPr>
          <p:cNvSpPr txBox="1">
            <a:spLocks/>
          </p:cNvSpPr>
          <p:nvPr/>
        </p:nvSpPr>
        <p:spPr>
          <a:xfrm>
            <a:off x="5716723" y="2413927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36C8F98-39BD-4CF4-A339-73BC23FE4BEA}"/>
              </a:ext>
            </a:extLst>
          </p:cNvPr>
          <p:cNvSpPr txBox="1">
            <a:spLocks/>
          </p:cNvSpPr>
          <p:nvPr/>
        </p:nvSpPr>
        <p:spPr>
          <a:xfrm>
            <a:off x="5716722" y="4279358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8EF68EF-B50F-4240-88E3-9C1A0E52CC5D}"/>
              </a:ext>
            </a:extLst>
          </p:cNvPr>
          <p:cNvSpPr txBox="1">
            <a:spLocks/>
          </p:cNvSpPr>
          <p:nvPr/>
        </p:nvSpPr>
        <p:spPr>
          <a:xfrm>
            <a:off x="5716721" y="3541690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6FBA321-D59E-40B9-B1F6-E7EA2F996356}"/>
              </a:ext>
            </a:extLst>
          </p:cNvPr>
          <p:cNvSpPr txBox="1">
            <a:spLocks/>
          </p:cNvSpPr>
          <p:nvPr/>
        </p:nvSpPr>
        <p:spPr>
          <a:xfrm>
            <a:off x="5716721" y="2791952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3965EE7-2F2E-469F-B514-6D40105D33B8}"/>
              </a:ext>
            </a:extLst>
          </p:cNvPr>
          <p:cNvSpPr txBox="1">
            <a:spLocks/>
          </p:cNvSpPr>
          <p:nvPr/>
        </p:nvSpPr>
        <p:spPr>
          <a:xfrm>
            <a:off x="5716718" y="3900559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264BE8-0BA8-4F56-B1B2-C7642C313C7D}"/>
              </a:ext>
            </a:extLst>
          </p:cNvPr>
          <p:cNvSpPr txBox="1">
            <a:spLocks/>
          </p:cNvSpPr>
          <p:nvPr/>
        </p:nvSpPr>
        <p:spPr>
          <a:xfrm>
            <a:off x="5716717" y="4654995"/>
            <a:ext cx="100360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5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</TotalTime>
  <Words>509</Words>
  <Application>Microsoft Office PowerPoint</Application>
  <PresentationFormat>Široki zaslon</PresentationFormat>
  <Paragraphs>120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3;  These Days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237</cp:revision>
  <dcterms:created xsi:type="dcterms:W3CDTF">2020-09-12T11:20:19Z</dcterms:created>
  <dcterms:modified xsi:type="dcterms:W3CDTF">2020-11-23T17:43:57Z</dcterms:modified>
</cp:coreProperties>
</file>